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Стандар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слайда"/>
          <p:cNvSpPr txBox="1"/>
          <p:nvPr>
            <p:ph type="title" hasCustomPrompt="1"/>
          </p:nvPr>
        </p:nvSpPr>
        <p:spPr>
          <a:xfrm>
            <a:off x="0" y="1016000"/>
            <a:ext cx="12192000" cy="2032000"/>
          </a:xfrm>
          <a:prstGeom prst="rect">
            <a:avLst/>
          </a:prstGeom>
          <a:solidFill>
            <a:srgbClr val="979736"/>
          </a:solidFill>
        </p:spPr>
        <p:txBody>
          <a:bodyPr lIns="0" tIns="0" rIns="0" bIns="0" anchor="ctr">
            <a:noAutofit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 hasCustomPrompt="1"/>
          </p:nvPr>
        </p:nvSpPr>
        <p:spPr>
          <a:xfrm>
            <a:off x="12700000" y="1016000"/>
            <a:ext cx="10922000" cy="2032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50494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50494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50494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50494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SzTx/>
              <a:buNone/>
              <a:defRPr>
                <a:solidFill>
                  <a:srgbClr val="504945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3" name="qr-questions.png" descr="qr-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769" y="1142290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ogo-ad.png" descr="logo-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7693" y="11533359"/>
            <a:ext cx="352942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indent="0"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1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20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21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47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7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indent="0">
              <a:defRPr spc="-239" sz="12000">
                <a:solidFill>
                  <a:srgbClr val="272727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pic>
        <p:nvPicPr>
          <p:cNvPr id="23" name="qr-questions.png" descr="qr-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699" y="1064189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ogo-ad.png" descr="logo-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60971" y="10771378"/>
            <a:ext cx="4235304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 indent="0">
              <a:defRPr b="1" spc="-232" sz="1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34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35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45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54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55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3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93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4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101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47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93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238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844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302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759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16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673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8DBB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08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117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727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336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9464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556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165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775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384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3" Type="http://schemas.openxmlformats.org/officeDocument/2006/relationships/hyperlink" Target="https://www.sobakapav.r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Как аналитику участвовать в проектах по дизайну интерфейсов"/>
          <p:cNvSpPr txBox="1"/>
          <p:nvPr>
            <p:ph type="title"/>
          </p:nvPr>
        </p:nvSpPr>
        <p:spPr>
          <a:xfrm>
            <a:off x="1016000" y="2413737"/>
            <a:ext cx="21971004" cy="634230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 spc="-280" sz="14000"/>
            </a:pPr>
            <a:r>
              <a:t>Как аналитику</a:t>
            </a:r>
            <a:br/>
            <a:r>
              <a:t>участвовать в проектах</a:t>
            </a:r>
            <a:br/>
            <a:r>
              <a:t>по дизайну интерфейсов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openspace.jpg" descr="openspa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4716" y="3027937"/>
            <a:ext cx="12804573" cy="76347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Реальность проф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Реальность профи</a:t>
            </a:r>
          </a:p>
        </p:txBody>
      </p:sp>
      <p:sp>
        <p:nvSpPr>
          <p:cNvPr id="219" name="Физкультура — приносит радость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Физкультура — приносит радость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омо практик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Промо практик</a:t>
            </a:r>
          </a:p>
        </p:txBody>
      </p:sp>
      <p:sp>
        <p:nvSpPr>
          <p:cNvPr id="222" name="Просвещать о производственных возможностях аналитических практик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Просвещать о производственных возможностях аналитических практик</a:t>
            </a:r>
          </a:p>
        </p:txBody>
      </p:sp>
      <p:pic>
        <p:nvPicPr>
          <p:cNvPr id="223" name="physics.jpg" descr="physic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7468" y="3058052"/>
            <a:ext cx="6883606" cy="984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арк инструментов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Парк инструментов</a:t>
            </a:r>
          </a:p>
        </p:txBody>
      </p:sp>
      <p:sp>
        <p:nvSpPr>
          <p:cNvPr id="226" name="Сравнивать дизайн-инструменты с разных точек зрения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Сравнивать дизайн-инструменты с разных точек зрения</a:t>
            </a:r>
          </a:p>
        </p:txBody>
      </p:sp>
      <p:pic>
        <p:nvPicPr>
          <p:cNvPr id="227" name="penpot.jpeg" descr="penpo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1135" y="3039902"/>
            <a:ext cx="14007231" cy="7852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Баланс сложност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Баланс сложности</a:t>
            </a:r>
          </a:p>
        </p:txBody>
      </p:sp>
      <p:sp>
        <p:nvSpPr>
          <p:cNvPr id="230" name="Удерживать уровень сложности решений (просто, но не слишком просто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Удерживать уровень сложности решений (просто, но не слишком просто)</a:t>
            </a:r>
          </a:p>
        </p:txBody>
      </p:sp>
      <p:pic>
        <p:nvPicPr>
          <p:cNvPr id="231" name="seatmap.png" descr="sea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6676" y="3149045"/>
            <a:ext cx="152400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73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Реальность клиентов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FABD2F"/>
          </a:solidFill>
        </p:spPr>
        <p:txBody>
          <a:bodyPr/>
          <a:lstStyle>
            <a:lvl1pPr>
              <a:defRPr>
                <a:solidFill>
                  <a:srgbClr val="272727"/>
                </a:solidFill>
              </a:defRPr>
            </a:lvl1pPr>
          </a:lstStyle>
          <a:p>
            <a:pPr/>
            <a:r>
              <a:t>Реальность клиентов</a:t>
            </a:r>
          </a:p>
        </p:txBody>
      </p:sp>
      <p:sp>
        <p:nvSpPr>
          <p:cNvPr id="234" name="Спорт — это про результат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8DBB6"/>
                </a:solidFill>
              </a:defRPr>
            </a:lvl1pPr>
          </a:lstStyle>
          <a:p>
            <a:pPr/>
            <a:r>
              <a:t>Спорт — это про результат</a:t>
            </a:r>
          </a:p>
        </p:txBody>
      </p:sp>
      <p:pic>
        <p:nvPicPr>
          <p:cNvPr id="235" name="otvinta.png" descr="otvin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0599" y="5638447"/>
            <a:ext cx="177292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Экспертиз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Экспертиза</a:t>
            </a:r>
          </a:p>
        </p:txBody>
      </p:sp>
      <p:sp>
        <p:nvSpPr>
          <p:cNvPr id="238" name="Добывать — держать — доносить экспертизу о реальном мир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Добывать — держать — доносить</a:t>
            </a:r>
            <a:br/>
            <a:r>
              <a:t>экспертизу о реальном мире</a:t>
            </a:r>
          </a:p>
        </p:txBody>
      </p:sp>
      <p:pic>
        <p:nvPicPr>
          <p:cNvPr id="239" name="avito.png" descr="avi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3742" y="4076347"/>
            <a:ext cx="8572501" cy="632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Истори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Истории</a:t>
            </a:r>
          </a:p>
        </p:txBody>
      </p:sp>
      <p:sp>
        <p:nvSpPr>
          <p:cNvPr id="242" name="Переупаковывать, чтобы дошло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9986"/>
                </a:solidFill>
              </a:defRPr>
            </a:lvl1pPr>
          </a:lstStyle>
          <a:p>
            <a:pPr/>
            <a:r>
              <a:t>Переупаковывать, чтобы дошло</a:t>
            </a:r>
          </a:p>
        </p:txBody>
      </p:sp>
      <p:pic>
        <p:nvPicPr>
          <p:cNvPr id="243" name="cjm.svg" descr="cjm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4181" y="3043245"/>
            <a:ext cx="11544992" cy="967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Москитная сетк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Москитная сетка</a:t>
            </a:r>
          </a:p>
        </p:txBody>
      </p:sp>
      <p:sp>
        <p:nvSpPr>
          <p:cNvPr id="246" name="Отбиваться от мелких укусов чистым знанием (в том числе теоретическим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Отбиваться от мелких укусов чистым знанием (в том числе теоретическим)</a:t>
            </a:r>
          </a:p>
        </p:txBody>
      </p:sp>
      <p:pic>
        <p:nvPicPr>
          <p:cNvPr id="247" name="rams.png" descr="ra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3788" y="3046782"/>
            <a:ext cx="13835115" cy="778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Ауди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Аудит</a:t>
            </a:r>
          </a:p>
        </p:txBody>
      </p:sp>
      <p:sp>
        <p:nvSpPr>
          <p:cNvPr id="250" name="Обеспечивать присутствие всех видов реальности в результате работ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Обеспечивать присутствие всех видов реальности в результате работ</a:t>
            </a:r>
          </a:p>
        </p:txBody>
      </p:sp>
      <p:pic>
        <p:nvPicPr>
          <p:cNvPr id="251" name="comments.png" descr="comm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3672771"/>
            <a:ext cx="17932400" cy="825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Эксперимент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Эксперименты</a:t>
            </a:r>
          </a:p>
        </p:txBody>
      </p:sp>
      <p:sp>
        <p:nvSpPr>
          <p:cNvPr id="254" name="Придумывать способы сверки планов и результатов с реальностью — и сверять их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Придумывать способы сверки планов и результатов с реальностью — и сверять их</a:t>
            </a:r>
          </a:p>
        </p:txBody>
      </p:sp>
      <p:pic>
        <p:nvPicPr>
          <p:cNvPr id="255" name="setka.png" descr="setk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226" y="3281032"/>
            <a:ext cx="16852901" cy="1256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Фантики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504945"/>
          </a:solidFill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Фантики</a:t>
            </a:r>
          </a:p>
        </p:txBody>
      </p:sp>
      <p:pic>
        <p:nvPicPr>
          <p:cNvPr id="185" name="spbgu.png" descr="spbg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83" y="5324986"/>
            <a:ext cx="3320028" cy="3320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logo-hse.png" descr="logo-h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260" y="5626100"/>
            <a:ext cx="2705101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o-mm.jpg" descr="logo-m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5434" y="5626100"/>
            <a:ext cx="2717801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623b00a027d4946aceae2fdb.png" descr="623b00a027d4946aceae2fd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34819" y="4986246"/>
            <a:ext cx="3997507" cy="3997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logo-sobaka.png" descr="logo-sobaka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73652" y="5686605"/>
            <a:ext cx="2596790" cy="2596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Проактивност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Проактивность</a:t>
            </a:r>
          </a:p>
        </p:txBody>
      </p:sp>
      <p:sp>
        <p:nvSpPr>
          <p:cNvPr id="258" name="Понимать, какое знание необходимо команде — и добывать это знани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Понимать, какое знание необходимо команде — и добывать это знание</a:t>
            </a:r>
          </a:p>
        </p:txBody>
      </p:sp>
      <p:pic>
        <p:nvPicPr>
          <p:cNvPr id="259" name="brain.png" descr="br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5065" y="2978107"/>
            <a:ext cx="13883224" cy="98467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Прямоугольник"/>
          <p:cNvSpPr/>
          <p:nvPr/>
        </p:nvSpPr>
        <p:spPr>
          <a:xfrm>
            <a:off x="16499261" y="3277281"/>
            <a:ext cx="1539513" cy="44554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08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Итого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FABD2F"/>
          </a:solidFill>
        </p:spPr>
        <p:txBody>
          <a:bodyPr/>
          <a:lstStyle>
            <a:lvl1pPr>
              <a:defRPr>
                <a:solidFill>
                  <a:srgbClr val="272727"/>
                </a:solidFill>
              </a:defRPr>
            </a:lvl1pPr>
          </a:lstStyle>
          <a:p>
            <a:pPr/>
            <a:r>
              <a:t>Итого</a:t>
            </a:r>
          </a:p>
        </p:txBody>
      </p:sp>
      <p:sp>
        <p:nvSpPr>
          <p:cNvPr id="263" name="База — ~7%, Soft Skills — остально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8DBB6"/>
                </a:solidFill>
              </a:defRPr>
            </a:lvl1pPr>
          </a:lstStyle>
          <a:p>
            <a:pPr/>
            <a:r>
              <a:t>База — ~7%, Soft Skills — остальное</a:t>
            </a:r>
          </a:p>
        </p:txBody>
      </p:sp>
      <p:pic>
        <p:nvPicPr>
          <p:cNvPr id="264" name="mindmap.png" descr="mind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353" y="3103833"/>
            <a:ext cx="14115055" cy="10284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qr-questions.png" descr="qr-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2148" y="4067665"/>
            <a:ext cx="8628489" cy="862848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obakapav.ru"/>
          <p:cNvSpPr txBox="1"/>
          <p:nvPr/>
        </p:nvSpPr>
        <p:spPr>
          <a:xfrm>
            <a:off x="14682658" y="7476414"/>
            <a:ext cx="3126583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chemeClr val="accent1">
                    <a:lumOff val="-13575"/>
                  </a:schemeClr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sobakapav.ru</a:t>
            </a:r>
          </a:p>
        </p:txBody>
      </p:sp>
      <p:pic>
        <p:nvPicPr>
          <p:cNvPr id="268" name="logo-ad.png" descr="logo-ad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9939000" y="11531600"/>
            <a:ext cx="3743553" cy="134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logo-sobaka.png" descr="logo-sobak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8000" y="7291457"/>
            <a:ext cx="1016000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Обсудим?"/>
          <p:cNvSpPr txBox="1"/>
          <p:nvPr>
            <p:ph type="title" idx="4294967295"/>
          </p:nvPr>
        </p:nvSpPr>
        <p:spPr>
          <a:xfrm>
            <a:off x="0" y="1016000"/>
            <a:ext cx="12192000" cy="2032000"/>
          </a:xfrm>
          <a:prstGeom prst="rect">
            <a:avLst/>
          </a:prstGeom>
          <a:solidFill>
            <a:srgbClr val="FABD2F"/>
          </a:solidFill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rgbClr val="272727"/>
                </a:solidFill>
              </a:defRPr>
            </a:lvl1pPr>
          </a:lstStyle>
          <a:p>
            <a:pPr/>
            <a:r>
              <a:t>Обсудим?</a:t>
            </a:r>
          </a:p>
        </p:txBody>
      </p:sp>
      <p:sp>
        <p:nvSpPr>
          <p:cNvPr id="271" name="@olgapavlova"/>
          <p:cNvSpPr txBox="1"/>
          <p:nvPr/>
        </p:nvSpPr>
        <p:spPr>
          <a:xfrm>
            <a:off x="14626054" y="8763120"/>
            <a:ext cx="3341391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04945"/>
                </a:solidFill>
              </a:defRPr>
            </a:lvl1pPr>
          </a:lstStyle>
          <a:p>
            <a:pPr/>
            <a:r>
              <a:t>@olgapavlova</a:t>
            </a:r>
          </a:p>
        </p:txBody>
      </p:sp>
      <p:pic>
        <p:nvPicPr>
          <p:cNvPr id="272" name="telegram-logo.svg" descr="telegram-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34999" y="8710361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Боль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272727"/>
          </a:solidFill>
        </p:spPr>
        <p:txBody>
          <a:bodyPr/>
          <a:lstStyle>
            <a:lvl1pPr>
              <a:defRPr>
                <a:solidFill>
                  <a:srgbClr val="D65D0E"/>
                </a:solidFill>
              </a:defRPr>
            </a:lvl1pPr>
          </a:lstStyle>
          <a:p>
            <a:pPr/>
            <a:r>
              <a:t>Боль</a:t>
            </a:r>
          </a:p>
        </p:txBody>
      </p:sp>
      <p:sp>
        <p:nvSpPr>
          <p:cNvPr id="192" name="— Я умею добывать знания.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— Я умею добывать знания.</a:t>
            </a:r>
          </a:p>
          <a:p>
            <a:pPr/>
            <a:r>
              <a:t>— Иии?</a:t>
            </a:r>
          </a:p>
        </p:txBody>
      </p:sp>
      <p:pic>
        <p:nvPicPr>
          <p:cNvPr id="193" name="hh.png" descr="h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928" y="1965495"/>
            <a:ext cx="11938001" cy="1172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horse.png" descr="ho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1403" y="2041700"/>
            <a:ext cx="13074527" cy="871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Кто заставит знания работать?"/>
          <p:cNvSpPr txBox="1"/>
          <p:nvPr>
            <p:ph type="ctrTitle"/>
          </p:nvPr>
        </p:nvSpPr>
        <p:spPr>
          <a:xfrm>
            <a:off x="0" y="1016000"/>
            <a:ext cx="17272000" cy="2032000"/>
          </a:xfrm>
          <a:prstGeom prst="rect">
            <a:avLst/>
          </a:prstGeom>
          <a:solidFill>
            <a:srgbClr val="FABD2F"/>
          </a:solidFill>
        </p:spPr>
        <p:txBody>
          <a:bodyPr/>
          <a:lstStyle>
            <a:lvl1pPr>
              <a:defRPr>
                <a:solidFill>
                  <a:srgbClr val="504945"/>
                </a:solidFill>
              </a:defRPr>
            </a:lvl1pPr>
          </a:lstStyle>
          <a:p>
            <a:pPr/>
            <a:r>
              <a:t>Кто заставит знания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Анализ — враг конкурент синтеза"/>
          <p:cNvSpPr txBox="1"/>
          <p:nvPr>
            <p:ph type="ctrTitle"/>
          </p:nvPr>
        </p:nvSpPr>
        <p:spPr>
          <a:xfrm>
            <a:off x="0" y="1016000"/>
            <a:ext cx="18666976" cy="2032000"/>
          </a:xfrm>
          <a:prstGeom prst="rect">
            <a:avLst/>
          </a:prstGeom>
          <a:solidFill>
            <a:srgbClr val="272727"/>
          </a:solidFill>
        </p:spPr>
        <p:txBody>
          <a:bodyPr/>
          <a:lstStyle/>
          <a:p>
            <a:pPr>
              <a:defRPr>
                <a:solidFill>
                  <a:srgbClr val="D65D0E"/>
                </a:solidFill>
              </a:defRPr>
            </a:pPr>
            <a:r>
              <a:t>Анализ — </a:t>
            </a:r>
            <a:r>
              <a:rPr strike="sngStrike">
                <a:solidFill>
                  <a:srgbClr val="504945"/>
                </a:solidFill>
              </a:rPr>
              <a:t>враг</a:t>
            </a:r>
            <a:r>
              <a:t> конкурент синтеза</a:t>
            </a:r>
          </a:p>
        </p:txBody>
      </p:sp>
      <p:pic>
        <p:nvPicPr>
          <p:cNvPr id="199" name="svin.png" descr="sv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7501" y="3823170"/>
            <a:ext cx="17537377" cy="7532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nter.png" descr="inter.png"/>
          <p:cNvPicPr>
            <a:picLocks noChangeAspect="1"/>
          </p:cNvPicPr>
          <p:nvPr/>
        </p:nvPicPr>
        <p:blipFill>
          <a:blip r:embed="rId2">
            <a:extLst/>
          </a:blip>
          <a:srcRect l="2649" t="0" r="1564" b="0"/>
          <a:stretch>
            <a:fillRect/>
          </a:stretch>
        </p:blipFill>
        <p:spPr>
          <a:xfrm>
            <a:off x="2458731" y="2597936"/>
            <a:ext cx="17495817" cy="1144557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Интерфейс к чему?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FABD2F"/>
          </a:solidFill>
        </p:spPr>
        <p:txBody>
          <a:bodyPr/>
          <a:lstStyle/>
          <a:p>
            <a:pPr>
              <a:defRPr>
                <a:solidFill>
                  <a:srgbClr val="504945"/>
                </a:solidFill>
              </a:defRPr>
            </a:pPr>
            <a:r>
              <a:t>Интерфейс </a:t>
            </a:r>
            <a:r>
              <a:rPr b="1"/>
              <a:t>к чему</a:t>
            </a:r>
            <a:r>
              <a:t>?</a:t>
            </a:r>
          </a:p>
        </p:txBody>
      </p:sp>
      <p:sp>
        <p:nvSpPr>
          <p:cNvPr id="203" name="Реальности бывают разны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Реальности бывают разные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Реальность систем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Реальность системы</a:t>
            </a:r>
          </a:p>
        </p:txBody>
      </p:sp>
      <p:sp>
        <p:nvSpPr>
          <p:cNvPr id="206" name="Гигиена — просто должна быть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Гигиена — просто должна быть</a:t>
            </a:r>
          </a:p>
        </p:txBody>
      </p:sp>
      <p:pic>
        <p:nvPicPr>
          <p:cNvPr id="207" name="easy.png" descr="eas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6676" y="4050532"/>
            <a:ext cx="152400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Техпросве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Техпросвет</a:t>
            </a:r>
          </a:p>
        </p:txBody>
      </p:sp>
      <p:sp>
        <p:nvSpPr>
          <p:cNvPr id="210" name="Рассказывать об устройстве системы всем желающим и нежелающи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Рассказывать об устройстве системы всем желающим и нежелающим</a:t>
            </a:r>
          </a:p>
        </p:txBody>
      </p:sp>
      <p:pic>
        <p:nvPicPr>
          <p:cNvPr id="211" name="pushkin.jpg" descr="pushk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150" y="3031379"/>
            <a:ext cx="14871700" cy="1116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azprom.jpeg" descr="gazpro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6676" y="3131572"/>
            <a:ext cx="15240001" cy="132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Связь моделей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моделей</a:t>
            </a:r>
          </a:p>
        </p:txBody>
      </p:sp>
      <p:sp>
        <p:nvSpPr>
          <p:cNvPr id="215" name="Объяснять связь между реальностью пользователей/клиентов и системными решениям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Объяснять связь между реальностью пользователей/клиентов и системными решениями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